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273" r:id="rId3"/>
    <p:sldId id="261" r:id="rId4"/>
    <p:sldId id="262" r:id="rId5"/>
    <p:sldId id="257" r:id="rId6"/>
    <p:sldId id="258" r:id="rId7"/>
    <p:sldId id="256" r:id="rId8"/>
    <p:sldId id="263" r:id="rId9"/>
    <p:sldId id="264" r:id="rId10"/>
    <p:sldId id="265" r:id="rId11"/>
    <p:sldId id="266" r:id="rId12"/>
    <p:sldId id="267" r:id="rId13"/>
    <p:sldId id="275" r:id="rId14"/>
    <p:sldId id="274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50295-5B0C-4FF1-96FE-D23B12B0EC7D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AB8A3-E130-416A-83CE-763932EA356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714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slide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9092A50-7526-4C6D-87D6-8BB3AD1C61D3}" type="slidenum">
              <a:t>15</a:t>
            </a:fld>
            <a:endParaRPr lang="en-US"/>
          </a:p>
        </p:txBody>
      </p:sp>
      <p:sp>
        <p:nvSpPr>
          <p:cNvPr id="2" name="Pladsholder til slidebille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Pladsholder til no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1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slide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B9BDC-0853-4793-9995-2DC3F5D74721}" type="slidenum">
              <a:t>16</a:t>
            </a:fld>
            <a:endParaRPr lang="en-US"/>
          </a:p>
        </p:txBody>
      </p:sp>
      <p:sp>
        <p:nvSpPr>
          <p:cNvPr id="2" name="Pladsholder til slidebille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Pladsholder til no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4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slide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3539E5C-E41C-4A52-81A0-B2B0EC12533E}" type="slidenum">
              <a:t>17</a:t>
            </a:fld>
            <a:endParaRPr lang="en-US"/>
          </a:p>
        </p:txBody>
      </p:sp>
      <p:sp>
        <p:nvSpPr>
          <p:cNvPr id="2" name="Pladsholder til slidebille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Pladsholder til no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07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slide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CFF7111-3B53-4A51-BEE9-DDA4E209DDC5}" type="slidenum">
              <a:t>18</a:t>
            </a:fld>
            <a:endParaRPr lang="en-US"/>
          </a:p>
        </p:txBody>
      </p:sp>
      <p:sp>
        <p:nvSpPr>
          <p:cNvPr id="2" name="Pladsholder til slidebille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Pladsholder til no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30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slide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5DF9E05-18D3-435D-9059-BDC98A8E9045}" type="slidenum">
              <a:t>19</a:t>
            </a:fld>
            <a:endParaRPr lang="en-US"/>
          </a:p>
        </p:txBody>
      </p:sp>
      <p:sp>
        <p:nvSpPr>
          <p:cNvPr id="2" name="Pladsholder til slidebille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Pladsholder til no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1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undertiteltypografien i masteren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58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7861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893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3830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072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85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5339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4174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401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005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309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81930-00A5-4AB2-981A-9D5E98FF6434}" type="datetimeFigureOut">
              <a:rPr lang="da-DK" smtClean="0"/>
              <a:t>02-09-2016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B88EC-BE0C-479E-9535-E24BED980F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9430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3D </a:t>
            </a:r>
            <a:r>
              <a:rPr lang="en-US" dirty="0" smtClean="0"/>
              <a:t>reconstruction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14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25" y="1690689"/>
            <a:ext cx="4577759" cy="4056242"/>
          </a:xfrm>
          <a:prstGeom prst="rect">
            <a:avLst/>
          </a:prstGeom>
        </p:spPr>
      </p:pic>
      <p:pic>
        <p:nvPicPr>
          <p:cNvPr id="5" name="conebe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contrast="30000"/>
          </a:blip>
          <a:stretch>
            <a:fillRect/>
          </a:stretch>
        </p:blipFill>
        <p:spPr>
          <a:xfrm>
            <a:off x="6627629" y="2171325"/>
            <a:ext cx="3523129" cy="33469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9922" y="5562265"/>
            <a:ext cx="40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The object rotates </a:t>
            </a:r>
            <a:r>
              <a:rPr lang="en-US" i="1"/>
              <a:t>by its center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152651" y="1595342"/>
            <a:ext cx="507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Cone </a:t>
            </a:r>
            <a:r>
              <a:rPr lang="en-US" sz="2800"/>
              <a:t>beam setup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88393" y="5598069"/>
            <a:ext cx="40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Image observed by the detector</a:t>
            </a:r>
          </a:p>
        </p:txBody>
      </p:sp>
    </p:spTree>
    <p:extLst>
      <p:ext uri="{BB962C8B-B14F-4D97-AF65-F5344CB8AC3E}">
        <p14:creationId xmlns:p14="http://schemas.microsoft.com/office/powerpoint/2010/main" val="379191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1825625"/>
            <a:ext cx="2448037" cy="28109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/>
              <a:t>Reconstruction from phantom </a:t>
            </a:r>
            <a:r>
              <a:rPr lang="en-US" smtClean="0"/>
              <a:t>fuel cells</a:t>
            </a:r>
            <a:endParaRPr lang="en-US" dirty="0"/>
          </a:p>
        </p:txBody>
      </p:sp>
      <p:pic>
        <p:nvPicPr>
          <p:cNvPr id="4" name="reconstruc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6007" y="1690689"/>
            <a:ext cx="5498858" cy="41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8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18" y="2628698"/>
            <a:ext cx="3024986" cy="2239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78" y="2671257"/>
            <a:ext cx="2718244" cy="2154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80" y="2643981"/>
            <a:ext cx="2707640" cy="21817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56222" y="4825757"/>
            <a:ext cx="14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Phantom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56757" y="4819515"/>
            <a:ext cx="14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reconstructed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31231" y="4819515"/>
            <a:ext cx="14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difference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120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 rotWithShape="1">
          <a:blip r:embed="rId2"/>
          <a:srcRect l="35414" t="20913" r="35411" b="26163"/>
          <a:stretch/>
        </p:blipFill>
        <p:spPr bwMode="auto">
          <a:xfrm>
            <a:off x="3658608" y="468851"/>
            <a:ext cx="1733550" cy="1767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/>
          <p:cNvPicPr/>
          <p:nvPr/>
        </p:nvPicPr>
        <p:blipFill rotWithShape="1">
          <a:blip r:embed="rId3"/>
          <a:srcRect l="35123" t="21175" r="35116" b="27197"/>
          <a:stretch/>
        </p:blipFill>
        <p:spPr bwMode="auto">
          <a:xfrm>
            <a:off x="5814508" y="468851"/>
            <a:ext cx="1767840" cy="1724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/>
          <p:cNvPicPr/>
          <p:nvPr/>
        </p:nvPicPr>
        <p:blipFill rotWithShape="1">
          <a:blip r:embed="rId4"/>
          <a:srcRect l="35476" t="20426" r="35242" b="27296"/>
          <a:stretch/>
        </p:blipFill>
        <p:spPr bwMode="auto">
          <a:xfrm>
            <a:off x="8004698" y="458056"/>
            <a:ext cx="1739900" cy="1746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/>
          <p:cNvPicPr/>
          <p:nvPr/>
        </p:nvPicPr>
        <p:blipFill rotWithShape="1">
          <a:blip r:embed="rId5"/>
          <a:srcRect l="35323" t="21458" r="35381" b="27097"/>
          <a:stretch/>
        </p:blipFill>
        <p:spPr bwMode="auto">
          <a:xfrm>
            <a:off x="3683897" y="2531686"/>
            <a:ext cx="1740535" cy="17183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/>
          <p:cNvPicPr/>
          <p:nvPr/>
        </p:nvPicPr>
        <p:blipFill rotWithShape="1">
          <a:blip r:embed="rId6"/>
          <a:srcRect l="35416" t="21665" r="35256" b="26453"/>
          <a:stretch/>
        </p:blipFill>
        <p:spPr bwMode="auto">
          <a:xfrm>
            <a:off x="5839274" y="2531686"/>
            <a:ext cx="1743075" cy="1733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/>
          <p:cNvPicPr/>
          <p:nvPr/>
        </p:nvPicPr>
        <p:blipFill rotWithShape="1">
          <a:blip r:embed="rId7"/>
          <a:srcRect l="35416" t="21380" r="35256" b="27879"/>
          <a:stretch/>
        </p:blipFill>
        <p:spPr bwMode="auto">
          <a:xfrm>
            <a:off x="7997191" y="2554546"/>
            <a:ext cx="1743075" cy="1695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/>
          <p:cNvPicPr/>
          <p:nvPr/>
        </p:nvPicPr>
        <p:blipFill rotWithShape="1">
          <a:blip r:embed="rId8"/>
          <a:srcRect l="35417" t="20524" r="35257" b="27309"/>
          <a:stretch/>
        </p:blipFill>
        <p:spPr bwMode="auto">
          <a:xfrm>
            <a:off x="3683897" y="4524746"/>
            <a:ext cx="1743075" cy="1743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/>
          <p:cNvPicPr/>
          <p:nvPr/>
        </p:nvPicPr>
        <p:blipFill rotWithShape="1">
          <a:blip r:embed="rId9"/>
          <a:srcRect l="35201" t="21628" r="35365" b="26291"/>
          <a:stretch/>
        </p:blipFill>
        <p:spPr bwMode="auto">
          <a:xfrm>
            <a:off x="5814509" y="4523476"/>
            <a:ext cx="1753235" cy="1744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/>
          <p:cNvPicPr/>
          <p:nvPr/>
        </p:nvPicPr>
        <p:blipFill rotWithShape="1">
          <a:blip r:embed="rId10"/>
          <a:srcRect l="35197" t="21343" r="35204" b="27148"/>
          <a:stretch/>
        </p:blipFill>
        <p:spPr bwMode="auto">
          <a:xfrm>
            <a:off x="8004698" y="4545065"/>
            <a:ext cx="1738630" cy="1701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016749" y="10760"/>
            <a:ext cx="1060301" cy="51954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/>
              <a:t>CGLS</a:t>
            </a:r>
            <a:endParaRPr lang="en-US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202176" y="10760"/>
            <a:ext cx="1060301" cy="51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SIRT</a:t>
            </a:r>
            <a:endParaRPr lang="en-US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8360093" y="10760"/>
            <a:ext cx="1060301" cy="51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FDK</a:t>
            </a:r>
            <a:endParaRPr lang="en-US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868247" y="1071410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50 projections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868247" y="3106793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100 projections</a:t>
            </a:r>
            <a:endParaRPr lang="en-US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868247" y="5215969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400 projections</a:t>
            </a:r>
            <a:endParaRPr lang="en-US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741421" y="219351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8</a:t>
            </a:r>
            <a:r>
              <a:rPr lang="en-US" dirty="0"/>
              <a:t>e-4</a:t>
            </a:r>
            <a:endParaRPr lang="en-US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5819439" y="216303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2e-4</a:t>
            </a:r>
            <a:endParaRPr lang="en-US" dirty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8048737" y="218829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3.5e-2</a:t>
            </a:r>
            <a:endParaRPr lang="en-US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3667911" y="421774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7.2e-4</a:t>
            </a:r>
            <a:endParaRPr lang="en-US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884733" y="4221487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5e-5</a:t>
            </a:r>
            <a:endParaRPr lang="en-US" dirty="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8027222" y="421774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3.4e-2</a:t>
            </a:r>
            <a:endParaRPr lang="en-US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3655022" y="6263150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7e-4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849620" y="6270642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2e-5</a:t>
            </a:r>
            <a:endParaRPr lang="en-US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8079331" y="6263150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3.2e-2</a:t>
            </a: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5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data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Center slice: vendor vs FDK, cone</a:t>
            </a:r>
          </a:p>
        </p:txBody>
      </p:sp>
      <p:pic>
        <p:nvPicPr>
          <p:cNvPr id="3" name="Pladsholder til billed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80413" y="1636846"/>
            <a:ext cx="4015695" cy="3912167"/>
          </a:xfrm>
        </p:spPr>
      </p:pic>
      <p:pic>
        <p:nvPicPr>
          <p:cNvPr id="4" name="Pladsholder til billed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97611" y="1713921"/>
            <a:ext cx="4016022" cy="3758672"/>
          </a:xfrm>
        </p:spPr>
      </p:pic>
    </p:spTree>
    <p:extLst>
      <p:ext uri="{BB962C8B-B14F-4D97-AF65-F5344CB8AC3E}">
        <p14:creationId xmlns:p14="http://schemas.microsoft.com/office/powerpoint/2010/main" val="78944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Off center, slice 10, vendor vs FBP</a:t>
            </a:r>
          </a:p>
        </p:txBody>
      </p:sp>
      <p:pic>
        <p:nvPicPr>
          <p:cNvPr id="3" name="Pladsholder til billed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80413" y="1637174"/>
            <a:ext cx="4016022" cy="3912167"/>
          </a:xfrm>
        </p:spPr>
      </p:pic>
      <p:pic>
        <p:nvPicPr>
          <p:cNvPr id="4" name="Pladsholder til billed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97611" y="1629989"/>
            <a:ext cx="4016022" cy="3926537"/>
          </a:xfrm>
        </p:spPr>
      </p:pic>
    </p:spTree>
    <p:extLst>
      <p:ext uri="{BB962C8B-B14F-4D97-AF65-F5344CB8AC3E}">
        <p14:creationId xmlns:p14="http://schemas.microsoft.com/office/powerpoint/2010/main" val="40216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Previous slide zoomed</a:t>
            </a:r>
          </a:p>
        </p:txBody>
      </p:sp>
      <p:pic>
        <p:nvPicPr>
          <p:cNvPr id="3" name="Pladsholder til billed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80413" y="1621824"/>
            <a:ext cx="4016022" cy="3943193"/>
          </a:xfrm>
        </p:spPr>
      </p:pic>
      <p:pic>
        <p:nvPicPr>
          <p:cNvPr id="4" name="Pladsholder til billed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42354" y="1604515"/>
            <a:ext cx="3926864" cy="3977484"/>
          </a:xfrm>
        </p:spPr>
      </p:pic>
    </p:spTree>
    <p:extLst>
      <p:ext uri="{BB962C8B-B14F-4D97-AF65-F5344CB8AC3E}">
        <p14:creationId xmlns:p14="http://schemas.microsoft.com/office/powerpoint/2010/main" val="194442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3D Reconstruction</a:t>
            </a:r>
          </a:p>
        </p:txBody>
      </p:sp>
      <p:sp>
        <p:nvSpPr>
          <p:cNvPr id="3" name="Undertitel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ctr"/>
            <a:r>
              <a:rPr lang="en-US" dirty="0"/>
              <a:t>Small MATLAB run</a:t>
            </a:r>
          </a:p>
        </p:txBody>
      </p:sp>
    </p:spTree>
    <p:extLst>
      <p:ext uri="{BB962C8B-B14F-4D97-AF65-F5344CB8AC3E}">
        <p14:creationId xmlns:p14="http://schemas.microsoft.com/office/powerpoint/2010/main" val="388115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Lessons learned	</a:t>
            </a:r>
          </a:p>
        </p:txBody>
      </p:sp>
      <p:sp>
        <p:nvSpPr>
          <p:cNvPr id="3" name="Pladsholder til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3D Reconstructions from projection data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Reconstruction with wrong assumptions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Inside knowledge gives ‘better’ reconstructions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methods ‘may’ requires some tweaking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cone beam reconstruction vs 2D fan beam.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1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ning 3"/>
          <p:cNvSpPr/>
          <p:nvPr/>
        </p:nvSpPr>
        <p:spPr>
          <a:xfrm>
            <a:off x="3781962" y="1116526"/>
            <a:ext cx="577518" cy="5293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Ligebenet trekant 4"/>
          <p:cNvSpPr/>
          <p:nvPr/>
        </p:nvSpPr>
        <p:spPr>
          <a:xfrm rot="16200000">
            <a:off x="2892958" y="-2346385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8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Ligebenet trekant 5"/>
          <p:cNvSpPr/>
          <p:nvPr/>
        </p:nvSpPr>
        <p:spPr>
          <a:xfrm rot="16200000">
            <a:off x="2926644" y="-2341576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Ligebenet trekant 6"/>
          <p:cNvSpPr/>
          <p:nvPr/>
        </p:nvSpPr>
        <p:spPr>
          <a:xfrm rot="16200000">
            <a:off x="3051773" y="-2112173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5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Ligebenet trekant 7"/>
          <p:cNvSpPr/>
          <p:nvPr/>
        </p:nvSpPr>
        <p:spPr>
          <a:xfrm rot="16200000">
            <a:off x="2905790" y="-235280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Ligebenet trekant 8"/>
          <p:cNvSpPr/>
          <p:nvPr/>
        </p:nvSpPr>
        <p:spPr>
          <a:xfrm rot="16200000">
            <a:off x="2905792" y="-2362429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18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Ligebenet trekant 9"/>
          <p:cNvSpPr/>
          <p:nvPr/>
        </p:nvSpPr>
        <p:spPr>
          <a:xfrm rot="16200000">
            <a:off x="2915416" y="-2352802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7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Ligebenet trekant 10"/>
          <p:cNvSpPr/>
          <p:nvPr/>
        </p:nvSpPr>
        <p:spPr>
          <a:xfrm rot="16200000">
            <a:off x="2913815" y="-233515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3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Ligebenet trekant 11"/>
          <p:cNvSpPr/>
          <p:nvPr/>
        </p:nvSpPr>
        <p:spPr>
          <a:xfrm rot="16200000">
            <a:off x="2921836" y="-234638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6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Ligebenet trekant 12"/>
          <p:cNvSpPr/>
          <p:nvPr/>
        </p:nvSpPr>
        <p:spPr>
          <a:xfrm rot="16200000">
            <a:off x="2929858" y="-2338364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6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Ligebenet trekant 13"/>
          <p:cNvSpPr/>
          <p:nvPr/>
        </p:nvSpPr>
        <p:spPr>
          <a:xfrm rot="16200000">
            <a:off x="2947505" y="-2330345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Ligebenet trekant 14"/>
          <p:cNvSpPr/>
          <p:nvPr/>
        </p:nvSpPr>
        <p:spPr>
          <a:xfrm rot="16200000">
            <a:off x="2868897" y="-2370452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4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Ligebenet trekant 15"/>
          <p:cNvSpPr/>
          <p:nvPr/>
        </p:nvSpPr>
        <p:spPr>
          <a:xfrm rot="16200000">
            <a:off x="2981191" y="-2325533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528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Ligebenet trekant 16"/>
          <p:cNvSpPr/>
          <p:nvPr/>
        </p:nvSpPr>
        <p:spPr>
          <a:xfrm rot="16200000">
            <a:off x="2933066" y="-2344784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3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Ligebenet trekant 17"/>
          <p:cNvSpPr/>
          <p:nvPr/>
        </p:nvSpPr>
        <p:spPr>
          <a:xfrm rot="16200000">
            <a:off x="2868900" y="-2341576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15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Venstrebuet pil 18"/>
          <p:cNvSpPr/>
          <p:nvPr/>
        </p:nvSpPr>
        <p:spPr>
          <a:xfrm>
            <a:off x="3916717" y="503466"/>
            <a:ext cx="558265" cy="4109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0" name="Dele/skille 19"/>
          <p:cNvSpPr/>
          <p:nvPr/>
        </p:nvSpPr>
        <p:spPr>
          <a:xfrm rot="16200000">
            <a:off x="425422" y="1129660"/>
            <a:ext cx="567890" cy="548640"/>
          </a:xfrm>
          <a:prstGeom prst="flowChartExtract">
            <a:avLst/>
          </a:prstGeom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ktangel 20"/>
          <p:cNvSpPr/>
          <p:nvPr/>
        </p:nvSpPr>
        <p:spPr>
          <a:xfrm>
            <a:off x="2995119" y="2622026"/>
            <a:ext cx="5018524" cy="4132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Ellipse 22"/>
          <p:cNvSpPr/>
          <p:nvPr/>
        </p:nvSpPr>
        <p:spPr>
          <a:xfrm>
            <a:off x="5899528" y="577508"/>
            <a:ext cx="1512000" cy="169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ktangel 23"/>
          <p:cNvSpPr/>
          <p:nvPr/>
        </p:nvSpPr>
        <p:spPr>
          <a:xfrm>
            <a:off x="5581886" y="442607"/>
            <a:ext cx="2271562" cy="2023915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rning 24"/>
          <p:cNvSpPr/>
          <p:nvPr/>
        </p:nvSpPr>
        <p:spPr>
          <a:xfrm>
            <a:off x="4551987" y="3561339"/>
            <a:ext cx="2296048" cy="23293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Tekstfelt 25"/>
          <p:cNvSpPr txBox="1"/>
          <p:nvPr/>
        </p:nvSpPr>
        <p:spPr>
          <a:xfrm>
            <a:off x="8176060" y="3799321"/>
            <a:ext cx="3534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3D</a:t>
            </a:r>
          </a:p>
          <a:p>
            <a:pPr algn="ctr"/>
            <a:r>
              <a:rPr lang="en-US" sz="4400" dirty="0" smtClean="0"/>
              <a:t>reconstruction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3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ning 3"/>
          <p:cNvSpPr/>
          <p:nvPr/>
        </p:nvSpPr>
        <p:spPr>
          <a:xfrm>
            <a:off x="3781961" y="1116526"/>
            <a:ext cx="577518" cy="5293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Ligebenet trekant 4"/>
          <p:cNvSpPr/>
          <p:nvPr/>
        </p:nvSpPr>
        <p:spPr>
          <a:xfrm rot="16200000">
            <a:off x="2892957" y="-2346385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8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Ligebenet trekant 5"/>
          <p:cNvSpPr/>
          <p:nvPr/>
        </p:nvSpPr>
        <p:spPr>
          <a:xfrm rot="16200000">
            <a:off x="2926643" y="-2341576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Ligebenet trekant 6"/>
          <p:cNvSpPr/>
          <p:nvPr/>
        </p:nvSpPr>
        <p:spPr>
          <a:xfrm rot="16200000">
            <a:off x="3051772" y="-2112173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5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Ligebenet trekant 7"/>
          <p:cNvSpPr/>
          <p:nvPr/>
        </p:nvSpPr>
        <p:spPr>
          <a:xfrm rot="16200000">
            <a:off x="2905789" y="-235280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Ligebenet trekant 8"/>
          <p:cNvSpPr/>
          <p:nvPr/>
        </p:nvSpPr>
        <p:spPr>
          <a:xfrm rot="16200000">
            <a:off x="2905791" y="-2362429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18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Ligebenet trekant 9"/>
          <p:cNvSpPr/>
          <p:nvPr/>
        </p:nvSpPr>
        <p:spPr>
          <a:xfrm rot="16200000">
            <a:off x="2915415" y="-2352802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7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Ligebenet trekant 10"/>
          <p:cNvSpPr/>
          <p:nvPr/>
        </p:nvSpPr>
        <p:spPr>
          <a:xfrm rot="16200000">
            <a:off x="2913814" y="-233515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3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Ligebenet trekant 11"/>
          <p:cNvSpPr/>
          <p:nvPr/>
        </p:nvSpPr>
        <p:spPr>
          <a:xfrm rot="16200000">
            <a:off x="2921835" y="-234638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6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Ligebenet trekant 12"/>
          <p:cNvSpPr/>
          <p:nvPr/>
        </p:nvSpPr>
        <p:spPr>
          <a:xfrm rot="16200000">
            <a:off x="2929857" y="-2338364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6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Ligebenet trekant 13"/>
          <p:cNvSpPr/>
          <p:nvPr/>
        </p:nvSpPr>
        <p:spPr>
          <a:xfrm rot="16200000">
            <a:off x="2947504" y="-2330345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Ligebenet trekant 14"/>
          <p:cNvSpPr/>
          <p:nvPr/>
        </p:nvSpPr>
        <p:spPr>
          <a:xfrm rot="16200000">
            <a:off x="2868896" y="-2370452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4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Ligebenet trekant 15"/>
          <p:cNvSpPr/>
          <p:nvPr/>
        </p:nvSpPr>
        <p:spPr>
          <a:xfrm rot="16200000">
            <a:off x="2981190" y="-2325533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528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Ligebenet trekant 16"/>
          <p:cNvSpPr/>
          <p:nvPr/>
        </p:nvSpPr>
        <p:spPr>
          <a:xfrm rot="16200000">
            <a:off x="2933065" y="-2344784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3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Ligebenet trekant 17"/>
          <p:cNvSpPr/>
          <p:nvPr/>
        </p:nvSpPr>
        <p:spPr>
          <a:xfrm rot="16200000">
            <a:off x="2868899" y="-2341576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15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Venstrebuet pil 18"/>
          <p:cNvSpPr/>
          <p:nvPr/>
        </p:nvSpPr>
        <p:spPr>
          <a:xfrm>
            <a:off x="3916716" y="503466"/>
            <a:ext cx="558265" cy="4109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0" name="Dele/skille 19"/>
          <p:cNvSpPr/>
          <p:nvPr/>
        </p:nvSpPr>
        <p:spPr>
          <a:xfrm rot="16200000">
            <a:off x="425421" y="1129660"/>
            <a:ext cx="567890" cy="548640"/>
          </a:xfrm>
          <a:prstGeom prst="flowChartExtract">
            <a:avLst/>
          </a:prstGeom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ktangel 20"/>
          <p:cNvSpPr/>
          <p:nvPr/>
        </p:nvSpPr>
        <p:spPr>
          <a:xfrm>
            <a:off x="2995118" y="2622026"/>
            <a:ext cx="5018524" cy="4132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Ellipse 22"/>
          <p:cNvSpPr/>
          <p:nvPr/>
        </p:nvSpPr>
        <p:spPr>
          <a:xfrm>
            <a:off x="5899527" y="577508"/>
            <a:ext cx="1512000" cy="169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ktangel 23"/>
          <p:cNvSpPr/>
          <p:nvPr/>
        </p:nvSpPr>
        <p:spPr>
          <a:xfrm>
            <a:off x="5581885" y="442607"/>
            <a:ext cx="2271562" cy="2023915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rning 24"/>
          <p:cNvSpPr/>
          <p:nvPr/>
        </p:nvSpPr>
        <p:spPr>
          <a:xfrm>
            <a:off x="4551986" y="3561339"/>
            <a:ext cx="2296048" cy="23293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Lige forbindelse 25"/>
          <p:cNvCxnSpPr>
            <a:stCxn id="25" idx="2"/>
            <a:endCxn id="25" idx="4"/>
          </p:cNvCxnSpPr>
          <p:nvPr/>
        </p:nvCxnSpPr>
        <p:spPr>
          <a:xfrm>
            <a:off x="4551986" y="5013006"/>
            <a:ext cx="1722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Lige forbindelse 26"/>
          <p:cNvCxnSpPr>
            <a:stCxn id="25" idx="5"/>
            <a:endCxn id="25" idx="4"/>
          </p:cNvCxnSpPr>
          <p:nvPr/>
        </p:nvCxnSpPr>
        <p:spPr>
          <a:xfrm flipH="1">
            <a:off x="6274022" y="4438994"/>
            <a:ext cx="574012" cy="574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Lige pilforbindelse 27"/>
          <p:cNvCxnSpPr/>
          <p:nvPr/>
        </p:nvCxnSpPr>
        <p:spPr>
          <a:xfrm>
            <a:off x="6621415" y="4687503"/>
            <a:ext cx="2059806" cy="1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ktangel 28"/>
          <p:cNvSpPr/>
          <p:nvPr/>
        </p:nvSpPr>
        <p:spPr>
          <a:xfrm>
            <a:off x="8661581" y="3412591"/>
            <a:ext cx="3284163" cy="2996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Rektangel 29"/>
          <p:cNvSpPr/>
          <p:nvPr/>
        </p:nvSpPr>
        <p:spPr>
          <a:xfrm>
            <a:off x="9037849" y="3812864"/>
            <a:ext cx="2429312" cy="2204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Rektangel 30"/>
          <p:cNvSpPr/>
          <p:nvPr/>
        </p:nvSpPr>
        <p:spPr>
          <a:xfrm>
            <a:off x="9329160" y="4165830"/>
            <a:ext cx="1819132" cy="1563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2" name="Lige pilforbindelse 31"/>
          <p:cNvCxnSpPr/>
          <p:nvPr/>
        </p:nvCxnSpPr>
        <p:spPr>
          <a:xfrm flipV="1">
            <a:off x="5365736" y="4687503"/>
            <a:ext cx="0" cy="32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Lige pilforbindelse 32"/>
          <p:cNvCxnSpPr/>
          <p:nvPr/>
        </p:nvCxnSpPr>
        <p:spPr>
          <a:xfrm>
            <a:off x="5369050" y="5018956"/>
            <a:ext cx="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kstfelt 34"/>
          <p:cNvSpPr txBox="1"/>
          <p:nvPr/>
        </p:nvSpPr>
        <p:spPr>
          <a:xfrm>
            <a:off x="8602620" y="2005777"/>
            <a:ext cx="27735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Cut out 2D </a:t>
            </a:r>
          </a:p>
          <a:p>
            <a:pPr algn="ctr"/>
            <a:r>
              <a:rPr lang="en-US" sz="4400" dirty="0" smtClean="0"/>
              <a:t>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3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ning 3"/>
          <p:cNvSpPr/>
          <p:nvPr/>
        </p:nvSpPr>
        <p:spPr>
          <a:xfrm>
            <a:off x="3774169" y="1116526"/>
            <a:ext cx="577518" cy="5293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Ligebenet trekant 4"/>
          <p:cNvSpPr/>
          <p:nvPr/>
        </p:nvSpPr>
        <p:spPr>
          <a:xfrm rot="16200000">
            <a:off x="2885165" y="-2346385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8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Ligebenet trekant 5"/>
          <p:cNvSpPr/>
          <p:nvPr/>
        </p:nvSpPr>
        <p:spPr>
          <a:xfrm rot="16200000">
            <a:off x="2918851" y="-2341576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Ligebenet trekant 6"/>
          <p:cNvSpPr/>
          <p:nvPr/>
        </p:nvSpPr>
        <p:spPr>
          <a:xfrm rot="16200000">
            <a:off x="3043980" y="-2112173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5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Ligebenet trekant 7"/>
          <p:cNvSpPr/>
          <p:nvPr/>
        </p:nvSpPr>
        <p:spPr>
          <a:xfrm rot="16200000">
            <a:off x="2897997" y="-235280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Ligebenet trekant 8"/>
          <p:cNvSpPr/>
          <p:nvPr/>
        </p:nvSpPr>
        <p:spPr>
          <a:xfrm rot="16200000">
            <a:off x="2897999" y="-2362429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18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Ligebenet trekant 9"/>
          <p:cNvSpPr/>
          <p:nvPr/>
        </p:nvSpPr>
        <p:spPr>
          <a:xfrm rot="16200000">
            <a:off x="2907623" y="-2352802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7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Ligebenet trekant 10"/>
          <p:cNvSpPr/>
          <p:nvPr/>
        </p:nvSpPr>
        <p:spPr>
          <a:xfrm rot="16200000">
            <a:off x="2906022" y="-233515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3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Ligebenet trekant 11"/>
          <p:cNvSpPr/>
          <p:nvPr/>
        </p:nvSpPr>
        <p:spPr>
          <a:xfrm rot="16200000">
            <a:off x="2922065" y="-2338364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6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Ligebenet trekant 12"/>
          <p:cNvSpPr/>
          <p:nvPr/>
        </p:nvSpPr>
        <p:spPr>
          <a:xfrm rot="16200000">
            <a:off x="2939712" y="-2330345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Ligebenet trekant 13"/>
          <p:cNvSpPr/>
          <p:nvPr/>
        </p:nvSpPr>
        <p:spPr>
          <a:xfrm rot="16200000">
            <a:off x="2861104" y="-2370452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4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Ligebenet trekant 14"/>
          <p:cNvSpPr/>
          <p:nvPr/>
        </p:nvSpPr>
        <p:spPr>
          <a:xfrm rot="16200000">
            <a:off x="2973398" y="-2325533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528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Ligebenet trekant 15"/>
          <p:cNvSpPr/>
          <p:nvPr/>
        </p:nvSpPr>
        <p:spPr>
          <a:xfrm rot="16200000">
            <a:off x="2925273" y="-2344784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3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Ligebenet trekant 16"/>
          <p:cNvSpPr/>
          <p:nvPr/>
        </p:nvSpPr>
        <p:spPr>
          <a:xfrm rot="16200000">
            <a:off x="2861107" y="-2341576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15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Venstrebuet pil 17"/>
          <p:cNvSpPr/>
          <p:nvPr/>
        </p:nvSpPr>
        <p:spPr>
          <a:xfrm>
            <a:off x="3908924" y="503466"/>
            <a:ext cx="558265" cy="4109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19" name="Dele/skille 18"/>
          <p:cNvSpPr/>
          <p:nvPr/>
        </p:nvSpPr>
        <p:spPr>
          <a:xfrm rot="16200000">
            <a:off x="417629" y="1129660"/>
            <a:ext cx="567890" cy="548640"/>
          </a:xfrm>
          <a:prstGeom prst="flowChartExtract">
            <a:avLst/>
          </a:prstGeom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9"/>
          <p:cNvSpPr/>
          <p:nvPr/>
        </p:nvSpPr>
        <p:spPr>
          <a:xfrm>
            <a:off x="2987326" y="2622026"/>
            <a:ext cx="5018524" cy="4132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Ligebenet trekant 22"/>
          <p:cNvSpPr/>
          <p:nvPr/>
        </p:nvSpPr>
        <p:spPr>
          <a:xfrm rot="16200000">
            <a:off x="2896394" y="-2354410"/>
            <a:ext cx="1724025" cy="7529614"/>
          </a:xfrm>
          <a:prstGeom prst="triangle">
            <a:avLst/>
          </a:prstGeom>
          <a:solidFill>
            <a:schemeClr val="tx2">
              <a:alpha val="50000"/>
            </a:schemeClr>
          </a:solidFill>
          <a:ln>
            <a:noFill/>
          </a:ln>
          <a:scene3d>
            <a:camera prst="orthographicFront">
              <a:rot lat="2400000" lon="15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Ellipse 23"/>
          <p:cNvSpPr/>
          <p:nvPr/>
        </p:nvSpPr>
        <p:spPr>
          <a:xfrm>
            <a:off x="5919775" y="579687"/>
            <a:ext cx="1512000" cy="169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Ligebenet trekant 24"/>
          <p:cNvSpPr/>
          <p:nvPr/>
        </p:nvSpPr>
        <p:spPr>
          <a:xfrm rot="16200000">
            <a:off x="2914043" y="-234638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6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Ligebenet trekant 25"/>
          <p:cNvSpPr/>
          <p:nvPr/>
        </p:nvSpPr>
        <p:spPr>
          <a:xfrm rot="16200000">
            <a:off x="2954145" y="-2344781"/>
            <a:ext cx="1724025" cy="7529614"/>
          </a:xfrm>
          <a:prstGeom prst="triangle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4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Rektangel 26"/>
          <p:cNvSpPr/>
          <p:nvPr/>
        </p:nvSpPr>
        <p:spPr>
          <a:xfrm>
            <a:off x="4351687" y="3523593"/>
            <a:ext cx="2772074" cy="232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Rektangel 27"/>
          <p:cNvSpPr/>
          <p:nvPr/>
        </p:nvSpPr>
        <p:spPr>
          <a:xfrm>
            <a:off x="4659694" y="3749231"/>
            <a:ext cx="2165684" cy="1910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Tekstfelt 28"/>
          <p:cNvSpPr txBox="1"/>
          <p:nvPr/>
        </p:nvSpPr>
        <p:spPr>
          <a:xfrm>
            <a:off x="8005850" y="3981168"/>
            <a:ext cx="3534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2D fan beam</a:t>
            </a:r>
          </a:p>
          <a:p>
            <a:pPr algn="ctr"/>
            <a:r>
              <a:rPr lang="en-US" sz="4400" dirty="0" smtClean="0"/>
              <a:t>reconstruction</a:t>
            </a:r>
            <a:endParaRPr lang="en-US" dirty="0"/>
          </a:p>
        </p:txBody>
      </p:sp>
      <p:sp>
        <p:nvSpPr>
          <p:cNvPr id="22" name="Rektangel 21"/>
          <p:cNvSpPr/>
          <p:nvPr/>
        </p:nvSpPr>
        <p:spPr>
          <a:xfrm>
            <a:off x="5599231" y="412326"/>
            <a:ext cx="2271562" cy="2023915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72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ning 3"/>
          <p:cNvSpPr/>
          <p:nvPr/>
        </p:nvSpPr>
        <p:spPr>
          <a:xfrm>
            <a:off x="3809669" y="1116526"/>
            <a:ext cx="577518" cy="5293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Ligebenet trekant 4"/>
          <p:cNvSpPr/>
          <p:nvPr/>
        </p:nvSpPr>
        <p:spPr>
          <a:xfrm rot="16200000">
            <a:off x="2920665" y="-2346385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8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Ligebenet trekant 5"/>
          <p:cNvSpPr/>
          <p:nvPr/>
        </p:nvSpPr>
        <p:spPr>
          <a:xfrm rot="16200000">
            <a:off x="2954351" y="-2341576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Ligebenet trekant 6"/>
          <p:cNvSpPr/>
          <p:nvPr/>
        </p:nvSpPr>
        <p:spPr>
          <a:xfrm rot="16200000">
            <a:off x="3079480" y="-2112173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5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Ligebenet trekant 7"/>
          <p:cNvSpPr/>
          <p:nvPr/>
        </p:nvSpPr>
        <p:spPr>
          <a:xfrm rot="16200000">
            <a:off x="2933497" y="-235280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Ligebenet trekant 8"/>
          <p:cNvSpPr/>
          <p:nvPr/>
        </p:nvSpPr>
        <p:spPr>
          <a:xfrm rot="16200000">
            <a:off x="2933499" y="-2362429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18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Ligebenet trekant 9"/>
          <p:cNvSpPr/>
          <p:nvPr/>
        </p:nvSpPr>
        <p:spPr>
          <a:xfrm rot="16200000">
            <a:off x="2943123" y="-2352802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7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Ligebenet trekant 10"/>
          <p:cNvSpPr/>
          <p:nvPr/>
        </p:nvSpPr>
        <p:spPr>
          <a:xfrm rot="16200000">
            <a:off x="2941522" y="-233515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3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Ligebenet trekant 11"/>
          <p:cNvSpPr/>
          <p:nvPr/>
        </p:nvSpPr>
        <p:spPr>
          <a:xfrm rot="16200000">
            <a:off x="2957565" y="-2338364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6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Ligebenet trekant 12"/>
          <p:cNvSpPr/>
          <p:nvPr/>
        </p:nvSpPr>
        <p:spPr>
          <a:xfrm rot="16200000">
            <a:off x="2975212" y="-2330345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Ligebenet trekant 13"/>
          <p:cNvSpPr/>
          <p:nvPr/>
        </p:nvSpPr>
        <p:spPr>
          <a:xfrm rot="16200000">
            <a:off x="2896604" y="-2370452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4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Ligebenet trekant 14"/>
          <p:cNvSpPr/>
          <p:nvPr/>
        </p:nvSpPr>
        <p:spPr>
          <a:xfrm rot="16200000">
            <a:off x="3008898" y="-2325533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528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Ligebenet trekant 15"/>
          <p:cNvSpPr/>
          <p:nvPr/>
        </p:nvSpPr>
        <p:spPr>
          <a:xfrm rot="16200000">
            <a:off x="2960773" y="-2344784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3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Ligebenet trekant 16"/>
          <p:cNvSpPr/>
          <p:nvPr/>
        </p:nvSpPr>
        <p:spPr>
          <a:xfrm rot="16200000">
            <a:off x="2896607" y="-2341576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15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Venstrebuet pil 17"/>
          <p:cNvSpPr/>
          <p:nvPr/>
        </p:nvSpPr>
        <p:spPr>
          <a:xfrm>
            <a:off x="3944424" y="503466"/>
            <a:ext cx="558265" cy="4109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19" name="Dele/skille 18"/>
          <p:cNvSpPr/>
          <p:nvPr/>
        </p:nvSpPr>
        <p:spPr>
          <a:xfrm rot="16200000">
            <a:off x="453129" y="1129660"/>
            <a:ext cx="567890" cy="548640"/>
          </a:xfrm>
          <a:prstGeom prst="flowChartExtract">
            <a:avLst/>
          </a:prstGeom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9"/>
          <p:cNvSpPr/>
          <p:nvPr/>
        </p:nvSpPr>
        <p:spPr>
          <a:xfrm>
            <a:off x="3022826" y="2622026"/>
            <a:ext cx="5018524" cy="4132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6600" dirty="0" smtClean="0"/>
              <a:t>?</a:t>
            </a:r>
            <a:endParaRPr lang="da-DK" sz="6600" dirty="0"/>
          </a:p>
        </p:txBody>
      </p:sp>
      <p:sp>
        <p:nvSpPr>
          <p:cNvPr id="23" name="Ligebenet trekant 22"/>
          <p:cNvSpPr/>
          <p:nvPr/>
        </p:nvSpPr>
        <p:spPr>
          <a:xfrm rot="16200000">
            <a:off x="2884269" y="-2544910"/>
            <a:ext cx="1724025" cy="7529614"/>
          </a:xfrm>
          <a:prstGeom prst="triangle">
            <a:avLst/>
          </a:prstGeom>
          <a:solidFill>
            <a:schemeClr val="tx2">
              <a:alpha val="50000"/>
            </a:schemeClr>
          </a:solidFill>
          <a:ln>
            <a:noFill/>
          </a:ln>
          <a:scene3d>
            <a:camera prst="orthographicFront">
              <a:rot lat="2400000" lon="15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Ellipse 23"/>
          <p:cNvSpPr/>
          <p:nvPr/>
        </p:nvSpPr>
        <p:spPr>
          <a:xfrm>
            <a:off x="5955275" y="579687"/>
            <a:ext cx="1512000" cy="169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Ligebenet trekant 24"/>
          <p:cNvSpPr/>
          <p:nvPr/>
        </p:nvSpPr>
        <p:spPr>
          <a:xfrm rot="16200000">
            <a:off x="2949543" y="-2346388"/>
            <a:ext cx="1724025" cy="7529614"/>
          </a:xfrm>
          <a:prstGeom prst="triangle">
            <a:avLst/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6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Ligebenet trekant 25"/>
          <p:cNvSpPr/>
          <p:nvPr/>
        </p:nvSpPr>
        <p:spPr>
          <a:xfrm rot="16200000">
            <a:off x="2951545" y="-2544806"/>
            <a:ext cx="1724025" cy="7529614"/>
          </a:xfrm>
          <a:prstGeom prst="triangle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2">
                <a:lumMod val="75000"/>
                <a:alpha val="50000"/>
              </a:schemeClr>
            </a:solidFill>
          </a:ln>
          <a:scene3d>
            <a:camera prst="orthographicFront">
              <a:rot lat="2400000" lon="4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Tekstfelt 26"/>
          <p:cNvSpPr txBox="1"/>
          <p:nvPr/>
        </p:nvSpPr>
        <p:spPr>
          <a:xfrm>
            <a:off x="8417226" y="3626421"/>
            <a:ext cx="35341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2D fan-beam</a:t>
            </a:r>
          </a:p>
          <a:p>
            <a:pPr algn="ctr"/>
            <a:r>
              <a:rPr lang="en-US" sz="4400" dirty="0" smtClean="0"/>
              <a:t>off center</a:t>
            </a:r>
          </a:p>
          <a:p>
            <a:pPr algn="ctr"/>
            <a:r>
              <a:rPr lang="en-US" sz="4400" dirty="0" smtClean="0"/>
              <a:t>reconstruction</a:t>
            </a:r>
            <a:endParaRPr lang="en-US" dirty="0"/>
          </a:p>
        </p:txBody>
      </p:sp>
      <p:sp>
        <p:nvSpPr>
          <p:cNvPr id="22" name="Rektangel 21"/>
          <p:cNvSpPr/>
          <p:nvPr/>
        </p:nvSpPr>
        <p:spPr>
          <a:xfrm>
            <a:off x="5634731" y="412326"/>
            <a:ext cx="2271562" cy="2023915"/>
          </a:xfrm>
          <a:prstGeom prst="rect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79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>
          <a:xfrm>
            <a:off x="1373761" y="584261"/>
            <a:ext cx="55904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3D vs. 2D</a:t>
            </a:r>
            <a:endParaRPr lang="da-DK" sz="4000" dirty="0"/>
          </a:p>
        </p:txBody>
      </p:sp>
      <p:pic>
        <p:nvPicPr>
          <p:cNvPr id="4" name="Bo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278" y="1199260"/>
            <a:ext cx="12051666" cy="483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4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of 3D Reconstruction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experiment with phantom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4859" r="23174" b="20004"/>
          <a:stretch/>
        </p:blipFill>
        <p:spPr>
          <a:xfrm>
            <a:off x="2310809" y="3179136"/>
            <a:ext cx="2076174" cy="1888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3" t="17409" r="15607" b="8579"/>
          <a:stretch/>
        </p:blipFill>
        <p:spPr>
          <a:xfrm>
            <a:off x="4543646" y="3094076"/>
            <a:ext cx="2400178" cy="2307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88" y="2825452"/>
            <a:ext cx="2938863" cy="3024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2310810" y="5849758"/>
            <a:ext cx="732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The phantom fuel cells consists of two types of material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1" y="1980010"/>
            <a:ext cx="507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The phantom fuel cells </a:t>
            </a:r>
          </a:p>
        </p:txBody>
      </p:sp>
    </p:spTree>
    <p:extLst>
      <p:ext uri="{BB962C8B-B14F-4D97-AF65-F5344CB8AC3E}">
        <p14:creationId xmlns:p14="http://schemas.microsoft.com/office/powerpoint/2010/main" val="12784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158</Words>
  <Application>Microsoft Office PowerPoint</Application>
  <PresentationFormat>Widescreen</PresentationFormat>
  <Paragraphs>60</Paragraphs>
  <Slides>19</Slides>
  <Notes>5</Notes>
  <HiddenSlides>0</HiddenSlides>
  <MMClips>3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StarSymbol</vt:lpstr>
      <vt:lpstr>Office-tema</vt:lpstr>
      <vt:lpstr>3D reconstruction</vt:lpstr>
      <vt:lpstr>3D cone beam reconstruction vs 2D fan beam.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Accuracy of 3D Reconstruction</vt:lpstr>
      <vt:lpstr>Accuracy</vt:lpstr>
      <vt:lpstr>Accuracy</vt:lpstr>
      <vt:lpstr>Accuracy</vt:lpstr>
      <vt:lpstr>Accuracy</vt:lpstr>
      <vt:lpstr>PowerPoint-præsentation</vt:lpstr>
      <vt:lpstr>Real data example</vt:lpstr>
      <vt:lpstr>Center slice: vendor vs FDK, cone</vt:lpstr>
      <vt:lpstr>Off center, slice 10, vendor vs FBP</vt:lpstr>
      <vt:lpstr>Previous slide zoomed</vt:lpstr>
      <vt:lpstr>3D Reconstruction</vt:lpstr>
      <vt:lpstr>Lessons learned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ErikDreier</dc:creator>
  <cp:lastModifiedBy>ErikDreier</cp:lastModifiedBy>
  <cp:revision>10</cp:revision>
  <dcterms:created xsi:type="dcterms:W3CDTF">2016-09-01T18:06:01Z</dcterms:created>
  <dcterms:modified xsi:type="dcterms:W3CDTF">2016-09-02T07:04:44Z</dcterms:modified>
</cp:coreProperties>
</file>